
<file path=[Content_Types].xml><?xml version="1.0" encoding="utf-8"?>
<Types xmlns="http://schemas.openxmlformats.org/package/2006/content-types">
  <Default Extension="jfif"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6"/>
  </p:notesMasterIdLst>
  <p:sldIdLst>
    <p:sldId id="256" r:id="rId5"/>
    <p:sldId id="2146847054" r:id="rId6"/>
    <p:sldId id="262" r:id="rId7"/>
    <p:sldId id="263" r:id="rId8"/>
    <p:sldId id="265" r:id="rId9"/>
    <p:sldId id="2146847057" r:id="rId10"/>
    <p:sldId id="2146847060" r:id="rId11"/>
    <p:sldId id="2146847062" r:id="rId12"/>
    <p:sldId id="2146847061" r:id="rId13"/>
    <p:sldId id="2146847055"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917"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jfi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22-02-2025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2/22/2025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2/22/2025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2/22/2025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2/22/2025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2/22/2025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2/22/2025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2/22/2025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2/22/2025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2/22/2025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2/22/2025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2/22/2025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2/22/2025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f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The-Akash007/Stenography-Cybersecurity.gi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Secure Data Hiding In Images Using Steganography</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3117529" y="4586365"/>
            <a:ext cx="7980183" cy="163121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 </a:t>
            </a:r>
            <a:r>
              <a:rPr lang="en-US" sz="2000" b="1" u="sng" dirty="0">
                <a:solidFill>
                  <a:schemeClr val="accent1">
                    <a:lumMod val="75000"/>
                  </a:schemeClr>
                </a:solidFill>
                <a:latin typeface="Arial" pitchFamily="34" charset="0"/>
                <a:cs typeface="Arial" pitchFamily="34" charset="0"/>
              </a:rPr>
              <a:t>Akash Rajendra Bambal</a:t>
            </a:r>
          </a:p>
          <a:p>
            <a:r>
              <a:rPr lang="en-US" sz="2000" b="1" dirty="0">
                <a:solidFill>
                  <a:schemeClr val="accent1">
                    <a:lumMod val="75000"/>
                  </a:schemeClr>
                </a:solidFill>
                <a:latin typeface="Arial"/>
                <a:cs typeface="Arial"/>
              </a:rPr>
              <a:t>Student Name </a:t>
            </a:r>
            <a:r>
              <a:rPr lang="en-US" sz="2000" b="1" u="sng" dirty="0">
                <a:solidFill>
                  <a:schemeClr val="accent1">
                    <a:lumMod val="75000"/>
                  </a:schemeClr>
                </a:solidFill>
                <a:latin typeface="Arial"/>
                <a:cs typeface="Arial"/>
              </a:rPr>
              <a:t>: Akash Rajendra Bambal</a:t>
            </a:r>
          </a:p>
          <a:p>
            <a:r>
              <a:rPr lang="en-US" sz="2000" b="1" dirty="0">
                <a:solidFill>
                  <a:schemeClr val="accent1">
                    <a:lumMod val="75000"/>
                  </a:schemeClr>
                </a:solidFill>
                <a:latin typeface="Arial"/>
                <a:cs typeface="Arial"/>
              </a:rPr>
              <a:t>College Name &amp; Department : </a:t>
            </a:r>
            <a:r>
              <a:rPr lang="en-US" sz="2000" b="1" u="sng" dirty="0">
                <a:solidFill>
                  <a:schemeClr val="accent1">
                    <a:lumMod val="75000"/>
                  </a:schemeClr>
                </a:solidFill>
                <a:latin typeface="Arial"/>
                <a:cs typeface="Arial"/>
              </a:rPr>
              <a:t>Pimpri Chinchwad College of Engineering And </a:t>
            </a:r>
            <a:r>
              <a:rPr lang="en-US" sz="2000" b="1" u="sng" dirty="0" err="1">
                <a:solidFill>
                  <a:schemeClr val="accent1">
                    <a:lumMod val="75000"/>
                  </a:schemeClr>
                </a:solidFill>
                <a:latin typeface="Arial"/>
                <a:cs typeface="Arial"/>
              </a:rPr>
              <a:t>Reseach</a:t>
            </a:r>
            <a:r>
              <a:rPr lang="en-US" sz="2000" b="1" u="sng" dirty="0">
                <a:solidFill>
                  <a:schemeClr val="accent1">
                    <a:lumMod val="75000"/>
                  </a:schemeClr>
                </a:solidFill>
                <a:latin typeface="Arial"/>
                <a:cs typeface="Arial"/>
              </a:rPr>
              <a:t>, Pune      &amp;                         </a:t>
            </a:r>
            <a:r>
              <a:rPr lang="en-US" sz="2000" b="1" dirty="0">
                <a:solidFill>
                  <a:schemeClr val="accent1">
                    <a:lumMod val="75000"/>
                  </a:schemeClr>
                </a:solidFill>
                <a:latin typeface="Arial"/>
                <a:cs typeface="Arial"/>
              </a:rPr>
              <a:t>                                                                                                        </a:t>
            </a:r>
          </a:p>
          <a:p>
            <a:r>
              <a:rPr lang="en-US" sz="2000" b="1" u="sng" dirty="0">
                <a:solidFill>
                  <a:schemeClr val="accent1">
                    <a:lumMod val="75000"/>
                  </a:schemeClr>
                </a:solidFill>
                <a:latin typeface="Arial"/>
                <a:cs typeface="Arial"/>
              </a:rPr>
              <a:t>Mechanical Engineering</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scope(optional)</a:t>
            </a:r>
          </a:p>
        </p:txBody>
      </p:sp>
      <p:sp>
        <p:nvSpPr>
          <p:cNvPr id="2" name="Content Placeholder 1">
            <a:extLst>
              <a:ext uri="{FF2B5EF4-FFF2-40B4-BE49-F238E27FC236}">
                <a16:creationId xmlns:a16="http://schemas.microsoft.com/office/drawing/2014/main" id="{D8757D02-0DAF-4DE3-314E-1634DA934FA3}"/>
              </a:ext>
            </a:extLst>
          </p:cNvPr>
          <p:cNvSpPr>
            <a:spLocks noGrp="1" noChangeArrowheads="1"/>
          </p:cNvSpPr>
          <p:nvPr>
            <p:ph idx="1"/>
          </p:nvPr>
        </p:nvSpPr>
        <p:spPr bwMode="auto">
          <a:xfrm>
            <a:off x="703384" y="1365669"/>
            <a:ext cx="11488615"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
                <a:schemeClr val="accent1">
                  <a:lumMod val="75000"/>
                </a:schemeClr>
              </a:buClr>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Advanced Steganographic Algorithms</a:t>
            </a:r>
            <a:r>
              <a:rPr kumimoji="0" lang="en-US" altLang="en-US" sz="1800" b="0" i="0" u="none" strike="noStrike" cap="none" normalizeH="0" baseline="0" dirty="0">
                <a:ln>
                  <a:noFill/>
                </a:ln>
                <a:solidFill>
                  <a:schemeClr val="tx1"/>
                </a:solidFill>
                <a:effectLst/>
                <a:latin typeface="Arial" panose="020B0604020202020204" pitchFamily="34" charset="0"/>
              </a:rPr>
              <a:t>: Integrating more sophisticated steganographic techniques like </a:t>
            </a:r>
            <a:r>
              <a:rPr kumimoji="0" lang="en-US" altLang="en-US" sz="1800" b="1" i="0" u="none" strike="noStrike" cap="none" normalizeH="0" baseline="0" dirty="0">
                <a:ln>
                  <a:noFill/>
                </a:ln>
                <a:solidFill>
                  <a:schemeClr val="tx1"/>
                </a:solidFill>
                <a:effectLst/>
                <a:latin typeface="Arial" panose="020B0604020202020204" pitchFamily="34" charset="0"/>
              </a:rPr>
              <a:t>Adaptive Steganography</a:t>
            </a:r>
            <a:r>
              <a:rPr kumimoji="0" lang="en-US" altLang="en-US" sz="1800" b="0" i="0" u="none" strike="noStrike" cap="none" normalizeH="0" baseline="0" dirty="0">
                <a:ln>
                  <a:noFill/>
                </a:ln>
                <a:solidFill>
                  <a:schemeClr val="tx1"/>
                </a:solidFill>
                <a:effectLst/>
                <a:latin typeface="Arial" panose="020B0604020202020204" pitchFamily="34" charset="0"/>
              </a:rPr>
              <a:t> or </a:t>
            </a:r>
            <a:r>
              <a:rPr kumimoji="0" lang="en-US" altLang="en-US" sz="1800" b="1" i="0" u="none" strike="noStrike" cap="none" normalizeH="0" baseline="0" dirty="0">
                <a:ln>
                  <a:noFill/>
                </a:ln>
                <a:solidFill>
                  <a:schemeClr val="tx1"/>
                </a:solidFill>
                <a:effectLst/>
                <a:latin typeface="Arial" panose="020B0604020202020204" pitchFamily="34" charset="0"/>
              </a:rPr>
              <a:t>Machine Learning-based Methods</a:t>
            </a:r>
            <a:r>
              <a:rPr kumimoji="0" lang="en-US" altLang="en-US" sz="1800" b="0" i="0" u="none" strike="noStrike" cap="none" normalizeH="0" baseline="0" dirty="0">
                <a:ln>
                  <a:noFill/>
                </a:ln>
                <a:solidFill>
                  <a:schemeClr val="tx1"/>
                </a:solidFill>
                <a:effectLst/>
                <a:latin typeface="Arial" panose="020B0604020202020204" pitchFamily="34" charset="0"/>
              </a:rPr>
              <a:t> to increase robustness and resistance to steganalysis attacks, making the hidden data even harder to detect.</a:t>
            </a:r>
          </a:p>
          <a:p>
            <a:pPr marL="0" marR="0" lvl="0" indent="0" algn="l" defTabSz="914400" rtl="0" eaLnBrk="0" fontAlgn="base" latinLnBrk="0" hangingPunct="0">
              <a:lnSpc>
                <a:spcPct val="100000"/>
              </a:lnSpc>
              <a:spcBef>
                <a:spcPct val="0"/>
              </a:spcBef>
              <a:spcAft>
                <a:spcPct val="0"/>
              </a:spcAft>
              <a:buClr>
                <a:schemeClr val="accent1">
                  <a:lumMod val="75000"/>
                </a:schemeClr>
              </a:buClr>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Support for Multimedia Data</a:t>
            </a:r>
            <a:r>
              <a:rPr kumimoji="0" lang="en-US" altLang="en-US" sz="1800" b="0" i="0" u="none" strike="noStrike" cap="none" normalizeH="0" baseline="0" dirty="0">
                <a:ln>
                  <a:noFill/>
                </a:ln>
                <a:solidFill>
                  <a:schemeClr val="tx1"/>
                </a:solidFill>
                <a:effectLst/>
                <a:latin typeface="Arial" panose="020B0604020202020204" pitchFamily="34" charset="0"/>
              </a:rPr>
              <a:t>: Expanding the project to support </a:t>
            </a:r>
            <a:r>
              <a:rPr kumimoji="0" lang="en-US" altLang="en-US" sz="1800" b="1" i="0" u="none" strike="noStrike" cap="none" normalizeH="0" baseline="0" dirty="0">
                <a:ln>
                  <a:noFill/>
                </a:ln>
                <a:solidFill>
                  <a:schemeClr val="tx1"/>
                </a:solidFill>
                <a:effectLst/>
                <a:latin typeface="Arial" panose="020B0604020202020204" pitchFamily="34" charset="0"/>
              </a:rPr>
              <a:t>video</a:t>
            </a:r>
            <a:r>
              <a:rPr kumimoji="0" lang="en-US" altLang="en-US" sz="1800" b="0" i="0" u="none" strike="noStrike" cap="none" normalizeH="0" baseline="0" dirty="0">
                <a:ln>
                  <a:noFill/>
                </a:ln>
                <a:solidFill>
                  <a:schemeClr val="tx1"/>
                </a:solidFill>
                <a:effectLst/>
                <a:latin typeface="Arial" panose="020B0604020202020204" pitchFamily="34" charset="0"/>
              </a:rPr>
              <a:t> and </a:t>
            </a:r>
            <a:r>
              <a:rPr kumimoji="0" lang="en-US" altLang="en-US" sz="1800" b="1" i="0" u="none" strike="noStrike" cap="none" normalizeH="0" baseline="0" dirty="0">
                <a:ln>
                  <a:noFill/>
                </a:ln>
                <a:solidFill>
                  <a:schemeClr val="tx1"/>
                </a:solidFill>
                <a:effectLst/>
                <a:latin typeface="Arial" panose="020B0604020202020204" pitchFamily="34" charset="0"/>
              </a:rPr>
              <a:t>audio files</a:t>
            </a:r>
            <a:r>
              <a:rPr kumimoji="0" lang="en-US" altLang="en-US" sz="1800" b="0" i="0" u="none" strike="noStrike" cap="none" normalizeH="0" baseline="0" dirty="0">
                <a:ln>
                  <a:noFill/>
                </a:ln>
                <a:solidFill>
                  <a:schemeClr val="tx1"/>
                </a:solidFill>
                <a:effectLst/>
                <a:latin typeface="Arial" panose="020B0604020202020204" pitchFamily="34" charset="0"/>
              </a:rPr>
              <a:t> for embedding hidden data, enabling secure communication through various multimedia channels.</a:t>
            </a:r>
          </a:p>
          <a:p>
            <a:pPr marL="0" marR="0" lvl="0" indent="0" algn="l" defTabSz="914400" rtl="0" eaLnBrk="0" fontAlgn="base" latinLnBrk="0" hangingPunct="0">
              <a:lnSpc>
                <a:spcPct val="100000"/>
              </a:lnSpc>
              <a:spcBef>
                <a:spcPct val="0"/>
              </a:spcBef>
              <a:spcAft>
                <a:spcPct val="0"/>
              </a:spcAft>
              <a:buClr>
                <a:schemeClr val="accent1">
                  <a:lumMod val="75000"/>
                </a:schemeClr>
              </a:buClr>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Cloud Integration</a:t>
            </a:r>
            <a:r>
              <a:rPr kumimoji="0" lang="en-US" altLang="en-US" sz="1800" b="0" i="0" u="none" strike="noStrike" cap="none" normalizeH="0" baseline="0" dirty="0">
                <a:ln>
                  <a:noFill/>
                </a:ln>
                <a:solidFill>
                  <a:schemeClr val="tx1"/>
                </a:solidFill>
                <a:effectLst/>
                <a:latin typeface="Arial" panose="020B0604020202020204" pitchFamily="34" charset="0"/>
              </a:rPr>
              <a:t>: Enabling the ability to upload and securely share hidden messages through cloud services, integrating with platforms like </a:t>
            </a:r>
            <a:r>
              <a:rPr kumimoji="0" lang="en-US" altLang="en-US" sz="1800" b="1" i="0" u="none" strike="noStrike" cap="none" normalizeH="0" baseline="0" dirty="0">
                <a:ln>
                  <a:noFill/>
                </a:ln>
                <a:solidFill>
                  <a:schemeClr val="tx1"/>
                </a:solidFill>
                <a:effectLst/>
                <a:latin typeface="Arial" panose="020B0604020202020204" pitchFamily="34" charset="0"/>
              </a:rPr>
              <a:t>AWS</a:t>
            </a:r>
            <a:r>
              <a:rPr kumimoji="0" lang="en-US" altLang="en-US" sz="1800" b="0" i="0" u="none" strike="noStrike" cap="none" normalizeH="0" baseline="0" dirty="0">
                <a:ln>
                  <a:noFill/>
                </a:ln>
                <a:solidFill>
                  <a:schemeClr val="tx1"/>
                </a:solidFill>
                <a:effectLst/>
                <a:latin typeface="Arial" panose="020B0604020202020204" pitchFamily="34" charset="0"/>
              </a:rPr>
              <a:t> or </a:t>
            </a:r>
            <a:r>
              <a:rPr kumimoji="0" lang="en-US" altLang="en-US" sz="1800" b="1" i="0" u="none" strike="noStrike" cap="none" normalizeH="0" baseline="0" dirty="0">
                <a:ln>
                  <a:noFill/>
                </a:ln>
                <a:solidFill>
                  <a:schemeClr val="tx1"/>
                </a:solidFill>
                <a:effectLst/>
                <a:latin typeface="Arial" panose="020B0604020202020204" pitchFamily="34" charset="0"/>
              </a:rPr>
              <a:t>Google Cloud</a:t>
            </a:r>
            <a:r>
              <a:rPr kumimoji="0" lang="en-US" altLang="en-US" sz="1800" b="0" i="0" u="none" strike="noStrike" cap="none" normalizeH="0" baseline="0" dirty="0">
                <a:ln>
                  <a:noFill/>
                </a:ln>
                <a:solidFill>
                  <a:schemeClr val="tx1"/>
                </a:solidFill>
                <a:effectLst/>
                <a:latin typeface="Arial" panose="020B0604020202020204" pitchFamily="34" charset="0"/>
              </a:rPr>
              <a:t>, enhancing scalability and accessibility.</a:t>
            </a:r>
          </a:p>
          <a:p>
            <a:pPr marL="0" marR="0" lvl="0" indent="0" algn="l" defTabSz="914400" rtl="0" eaLnBrk="0" fontAlgn="base" latinLnBrk="0" hangingPunct="0">
              <a:lnSpc>
                <a:spcPct val="100000"/>
              </a:lnSpc>
              <a:spcBef>
                <a:spcPct val="0"/>
              </a:spcBef>
              <a:spcAft>
                <a:spcPct val="0"/>
              </a:spcAft>
              <a:buClr>
                <a:schemeClr val="accent1">
                  <a:lumMod val="75000"/>
                </a:schemeClr>
              </a:buClr>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Compression and Encryption Optimization</a:t>
            </a:r>
            <a:r>
              <a:rPr kumimoji="0" lang="en-US" altLang="en-US" sz="1800" b="0" i="0" u="none" strike="noStrike" cap="none" normalizeH="0" baseline="0" dirty="0">
                <a:ln>
                  <a:noFill/>
                </a:ln>
                <a:solidFill>
                  <a:schemeClr val="tx1"/>
                </a:solidFill>
                <a:effectLst/>
                <a:latin typeface="Arial" panose="020B0604020202020204" pitchFamily="34" charset="0"/>
              </a:rPr>
              <a:t>: Further optimizing the </a:t>
            </a:r>
            <a:r>
              <a:rPr kumimoji="0" lang="en-US" altLang="en-US" sz="1800" b="1" i="0" u="none" strike="noStrike" cap="none" normalizeH="0" baseline="0" dirty="0">
                <a:ln>
                  <a:noFill/>
                </a:ln>
                <a:solidFill>
                  <a:schemeClr val="tx1"/>
                </a:solidFill>
                <a:effectLst/>
                <a:latin typeface="Arial" panose="020B0604020202020204" pitchFamily="34" charset="0"/>
              </a:rPr>
              <a:t>compression</a:t>
            </a:r>
            <a:r>
              <a:rPr kumimoji="0" lang="en-US" altLang="en-US" sz="1800" b="0" i="0" u="none" strike="noStrike" cap="none" normalizeH="0" baseline="0" dirty="0">
                <a:ln>
                  <a:noFill/>
                </a:ln>
                <a:solidFill>
                  <a:schemeClr val="tx1"/>
                </a:solidFill>
                <a:effectLst/>
                <a:latin typeface="Arial" panose="020B0604020202020204" pitchFamily="34" charset="0"/>
              </a:rPr>
              <a:t> algorithms and </a:t>
            </a:r>
            <a:r>
              <a:rPr kumimoji="0" lang="en-US" altLang="en-US" sz="1800" b="1" i="0" u="none" strike="noStrike" cap="none" normalizeH="0" baseline="0" dirty="0">
                <a:ln>
                  <a:noFill/>
                </a:ln>
                <a:solidFill>
                  <a:schemeClr val="tx1"/>
                </a:solidFill>
                <a:effectLst/>
                <a:latin typeface="Arial" panose="020B0604020202020204" pitchFamily="34" charset="0"/>
              </a:rPr>
              <a:t>encryption techniques</a:t>
            </a:r>
            <a:r>
              <a:rPr kumimoji="0" lang="en-US" altLang="en-US" sz="1800" b="0" i="0" u="none" strike="noStrike" cap="none" normalizeH="0" baseline="0" dirty="0">
                <a:ln>
                  <a:noFill/>
                </a:ln>
                <a:solidFill>
                  <a:schemeClr val="tx1"/>
                </a:solidFill>
                <a:effectLst/>
                <a:latin typeface="Arial" panose="020B0604020202020204" pitchFamily="34" charset="0"/>
              </a:rPr>
              <a:t> to reduce the size of hidden data while maintaining a high level of security and image quality.</a:t>
            </a:r>
          </a:p>
          <a:p>
            <a:pPr marL="0" marR="0" lvl="0" indent="0" algn="l" defTabSz="914400" rtl="0" eaLnBrk="0" fontAlgn="base" latinLnBrk="0" hangingPunct="0">
              <a:lnSpc>
                <a:spcPct val="100000"/>
              </a:lnSpc>
              <a:spcBef>
                <a:spcPct val="0"/>
              </a:spcBef>
              <a:spcAft>
                <a:spcPct val="0"/>
              </a:spcAft>
              <a:buClr>
                <a:schemeClr val="accent1">
                  <a:lumMod val="75000"/>
                </a:schemeClr>
              </a:buClr>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Cross-Platform Support</a:t>
            </a:r>
            <a:r>
              <a:rPr kumimoji="0" lang="en-US" altLang="en-US" sz="1800" b="0" i="0" u="none" strike="noStrike" cap="none" normalizeH="0" baseline="0" dirty="0">
                <a:ln>
                  <a:noFill/>
                </a:ln>
                <a:solidFill>
                  <a:schemeClr val="tx1"/>
                </a:solidFill>
                <a:effectLst/>
                <a:latin typeface="Arial" panose="020B0604020202020204" pitchFamily="34" charset="0"/>
              </a:rPr>
              <a:t>: Developing versions of the tool for </a:t>
            </a:r>
            <a:r>
              <a:rPr kumimoji="0" lang="en-US" altLang="en-US" sz="1800" b="1" i="0" u="none" strike="noStrike" cap="none" normalizeH="0" baseline="0" dirty="0">
                <a:ln>
                  <a:noFill/>
                </a:ln>
                <a:solidFill>
                  <a:schemeClr val="tx1"/>
                </a:solidFill>
                <a:effectLst/>
                <a:latin typeface="Arial" panose="020B0604020202020204" pitchFamily="34" charset="0"/>
              </a:rPr>
              <a:t>mobile devices</a:t>
            </a:r>
            <a:r>
              <a:rPr kumimoji="0" lang="en-US" altLang="en-US" sz="1800" b="0" i="0" u="none" strike="noStrike" cap="none" normalizeH="0" baseline="0" dirty="0">
                <a:ln>
                  <a:noFill/>
                </a:ln>
                <a:solidFill>
                  <a:schemeClr val="tx1"/>
                </a:solidFill>
                <a:effectLst/>
                <a:latin typeface="Arial" panose="020B0604020202020204" pitchFamily="34" charset="0"/>
              </a:rPr>
              <a:t> (Android/iOS) and </a:t>
            </a:r>
            <a:r>
              <a:rPr kumimoji="0" lang="en-US" altLang="en-US" sz="1800" b="1" i="0" u="none" strike="noStrike" cap="none" normalizeH="0" baseline="0" dirty="0">
                <a:ln>
                  <a:noFill/>
                </a:ln>
                <a:solidFill>
                  <a:schemeClr val="tx1"/>
                </a:solidFill>
                <a:effectLst/>
                <a:latin typeface="Arial" panose="020B0604020202020204" pitchFamily="34" charset="0"/>
              </a:rPr>
              <a:t>web applications</a:t>
            </a:r>
            <a:r>
              <a:rPr kumimoji="0" lang="en-US" altLang="en-US" sz="1800" b="0" i="0" u="none" strike="noStrike" cap="none" normalizeH="0" baseline="0" dirty="0">
                <a:ln>
                  <a:noFill/>
                </a:ln>
                <a:solidFill>
                  <a:schemeClr val="tx1"/>
                </a:solidFill>
                <a:effectLst/>
                <a:latin typeface="Arial" panose="020B0604020202020204" pitchFamily="34" charset="0"/>
              </a:rPr>
              <a:t>, making it more accessible and versatile for end-users across multiple platforms.</a:t>
            </a:r>
          </a:p>
          <a:p>
            <a:pPr marL="0" marR="0" lvl="0" indent="0" algn="l" defTabSz="914400" rtl="0" eaLnBrk="0" fontAlgn="base" latinLnBrk="0" hangingPunct="0">
              <a:lnSpc>
                <a:spcPct val="100000"/>
              </a:lnSpc>
              <a:spcBef>
                <a:spcPct val="0"/>
              </a:spcBef>
              <a:spcAft>
                <a:spcPct val="0"/>
              </a:spcAft>
              <a:buClr>
                <a:schemeClr val="accent1">
                  <a:lumMod val="75000"/>
                </a:schemeClr>
              </a:buClr>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Real-Time Communication</a:t>
            </a:r>
            <a:r>
              <a:rPr kumimoji="0" lang="en-US" altLang="en-US" sz="1800" b="0" i="0" u="none" strike="noStrike" cap="none" normalizeH="0" baseline="0" dirty="0">
                <a:ln>
                  <a:noFill/>
                </a:ln>
                <a:solidFill>
                  <a:schemeClr val="tx1"/>
                </a:solidFill>
                <a:effectLst/>
                <a:latin typeface="Arial" panose="020B0604020202020204" pitchFamily="34" charset="0"/>
              </a:rPr>
              <a:t>: Creating a real-time communication platform that embeds hidden data in images exchanged over messaging apps, offering seamless and secure messaging for users.</a:t>
            </a:r>
          </a:p>
          <a:p>
            <a:pPr marL="0" marR="0" lvl="0" indent="0" algn="l" defTabSz="914400" rtl="0" eaLnBrk="0" fontAlgn="base" latinLnBrk="0" hangingPunct="0">
              <a:lnSpc>
                <a:spcPct val="100000"/>
              </a:lnSpc>
              <a:spcBef>
                <a:spcPct val="0"/>
              </a:spcBef>
              <a:spcAft>
                <a:spcPct val="0"/>
              </a:spcAft>
              <a:buClr>
                <a:schemeClr val="accent1">
                  <a:lumMod val="75000"/>
                </a:schemeClr>
              </a:buClr>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Integration with Blockchain</a:t>
            </a:r>
            <a:r>
              <a:rPr kumimoji="0" lang="en-US" altLang="en-US" sz="1800" b="0" i="0" u="none" strike="noStrike" cap="none" normalizeH="0" baseline="0" dirty="0">
                <a:ln>
                  <a:noFill/>
                </a:ln>
                <a:solidFill>
                  <a:schemeClr val="tx1"/>
                </a:solidFill>
                <a:effectLst/>
                <a:latin typeface="Arial" panose="020B0604020202020204" pitchFamily="34" charset="0"/>
              </a:rPr>
              <a:t>: Utilizing </a:t>
            </a:r>
            <a:r>
              <a:rPr kumimoji="0" lang="en-US" altLang="en-US" sz="1800" b="1" i="0" u="none" strike="noStrike" cap="none" normalizeH="0" baseline="0" dirty="0">
                <a:ln>
                  <a:noFill/>
                </a:ln>
                <a:solidFill>
                  <a:schemeClr val="tx1"/>
                </a:solidFill>
                <a:effectLst/>
                <a:latin typeface="Arial" panose="020B0604020202020204" pitchFamily="34" charset="0"/>
              </a:rPr>
              <a:t>blockchain technology</a:t>
            </a:r>
            <a:r>
              <a:rPr kumimoji="0" lang="en-US" altLang="en-US" sz="1800" b="0" i="0" u="none" strike="noStrike" cap="none" normalizeH="0" baseline="0" dirty="0">
                <a:ln>
                  <a:noFill/>
                </a:ln>
                <a:solidFill>
                  <a:schemeClr val="tx1"/>
                </a:solidFill>
                <a:effectLst/>
                <a:latin typeface="Arial" panose="020B0604020202020204" pitchFamily="34" charset="0"/>
              </a:rPr>
              <a:t> to ensure data integrity and verify the authenticity of messages, providing an additional layer of security to prevent tampering with the hidden data.</a:t>
            </a:r>
          </a:p>
          <a:p>
            <a:pPr marL="0" marR="0" lvl="0" indent="0" algn="l" defTabSz="914400" rtl="0" eaLnBrk="0" fontAlgn="base" latinLnBrk="0" hangingPunct="0">
              <a:lnSpc>
                <a:spcPct val="100000"/>
              </a:lnSpc>
              <a:spcBef>
                <a:spcPct val="0"/>
              </a:spcBef>
              <a:spcAft>
                <a:spcPct val="0"/>
              </a:spcAft>
              <a:buClr>
                <a:schemeClr val="accent1">
                  <a:lumMod val="75000"/>
                </a:schemeClr>
              </a:buClr>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Analytics and Forensics</a:t>
            </a:r>
            <a:r>
              <a:rPr kumimoji="0" lang="en-US" altLang="en-US" sz="1800" b="0" i="0" u="none" strike="noStrike" cap="none" normalizeH="0" baseline="0" dirty="0">
                <a:ln>
                  <a:noFill/>
                </a:ln>
                <a:solidFill>
                  <a:schemeClr val="tx1"/>
                </a:solidFill>
                <a:effectLst/>
                <a:latin typeface="Arial" panose="020B0604020202020204" pitchFamily="34" charset="0"/>
              </a:rPr>
              <a:t>: Incorporating features for </a:t>
            </a:r>
            <a:r>
              <a:rPr kumimoji="0" lang="en-US" altLang="en-US" sz="1800" b="1" i="0" u="none" strike="noStrike" cap="none" normalizeH="0" baseline="0" dirty="0">
                <a:ln>
                  <a:noFill/>
                </a:ln>
                <a:solidFill>
                  <a:schemeClr val="tx1"/>
                </a:solidFill>
                <a:effectLst/>
                <a:latin typeface="Arial" panose="020B0604020202020204" pitchFamily="34" charset="0"/>
              </a:rPr>
              <a:t>data forensics</a:t>
            </a:r>
            <a:r>
              <a:rPr kumimoji="0" lang="en-US" altLang="en-US" sz="1800" b="0" i="0" u="none" strike="noStrike" cap="none" normalizeH="0" baseline="0" dirty="0">
                <a:ln>
                  <a:noFill/>
                </a:ln>
                <a:solidFill>
                  <a:schemeClr val="tx1"/>
                </a:solidFill>
                <a:effectLst/>
                <a:latin typeface="Arial" panose="020B0604020202020204" pitchFamily="34" charset="0"/>
              </a:rPr>
              <a:t>, allowing users to analyze images for potential hidden messages or ensure the authenticity of received data, while maintaining privacy.</a:t>
            </a:r>
          </a:p>
        </p:txBody>
      </p:sp>
    </p:spTree>
    <p:extLst>
      <p:ext uri="{BB962C8B-B14F-4D97-AF65-F5344CB8AC3E}">
        <p14:creationId xmlns:p14="http://schemas.microsoft.com/office/powerpoint/2010/main" val="614882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452403" y="1237632"/>
            <a:ext cx="11029615" cy="4673324"/>
          </a:xfrm>
        </p:spPr>
        <p:txBody>
          <a:bodyPr>
            <a:normAutofit/>
          </a:bodyPr>
          <a:lstStyle/>
          <a:p>
            <a:pPr marL="0" indent="0">
              <a:buNone/>
            </a:pPr>
            <a:r>
              <a:rPr lang="en-US" sz="2000" b="1" dirty="0">
                <a:latin typeface="Arial" panose="020B0604020202020204" pitchFamily="34" charset="0"/>
                <a:cs typeface="Arial" panose="020B0604020202020204" pitchFamily="34" charset="0"/>
              </a:rPr>
              <a:t>Traditional encryption methods are easily detectable, raising suspicion and making secure communication challenging. There is a need for a steganography-based approach to hide confidential messages within images while maintaining the integrity and quality of the cover image. Ensuring data security against unauthorized access and steganalysis attacks is crucial. Additionally, a user-friendly interface is required to make encryption and decryption accessible to non-technical users.</a:t>
            </a:r>
            <a:endParaRPr lang="en-IN"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441671" y="822230"/>
            <a:ext cx="11029616" cy="530296"/>
          </a:xfrm>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Image Processing Libraries</a:t>
            </a:r>
            <a:r>
              <a:rPr lang="en-US" sz="2000" dirty="0">
                <a:latin typeface="Arial" panose="020B0604020202020204" pitchFamily="34" charset="0"/>
                <a:cs typeface="Arial" panose="020B0604020202020204" pitchFamily="34" charset="0"/>
              </a:rPr>
              <a:t>:</a:t>
            </a:r>
          </a:p>
          <a:p>
            <a:pPr>
              <a:buFont typeface="Arial" panose="020B0604020202020204" pitchFamily="34" charset="0"/>
              <a:buChar char="•"/>
            </a:pPr>
            <a:r>
              <a:rPr lang="en-US" sz="2000" b="1" dirty="0">
                <a:latin typeface="Arial" panose="020B0604020202020204" pitchFamily="34" charset="0"/>
                <a:cs typeface="Arial" panose="020B0604020202020204" pitchFamily="34" charset="0"/>
              </a:rPr>
              <a:t>Python</a:t>
            </a:r>
            <a:r>
              <a:rPr lang="en-US" sz="2000" dirty="0">
                <a:latin typeface="Arial" panose="020B0604020202020204" pitchFamily="34" charset="0"/>
                <a:cs typeface="Arial" panose="020B0604020202020204" pitchFamily="34" charset="0"/>
              </a:rPr>
              <a:t> with libraries such as </a:t>
            </a:r>
            <a:r>
              <a:rPr lang="en-US" sz="2000" b="1" dirty="0">
                <a:latin typeface="Arial" panose="020B0604020202020204" pitchFamily="34" charset="0"/>
                <a:cs typeface="Arial" panose="020B0604020202020204" pitchFamily="34" charset="0"/>
              </a:rPr>
              <a:t>Pillow</a:t>
            </a:r>
            <a:r>
              <a:rPr lang="en-US" sz="2000" dirty="0">
                <a:latin typeface="Arial" panose="020B0604020202020204" pitchFamily="34" charset="0"/>
                <a:cs typeface="Arial" panose="020B0604020202020204" pitchFamily="34" charset="0"/>
              </a:rPr>
              <a:t> or </a:t>
            </a:r>
            <a:r>
              <a:rPr lang="en-US" sz="2000" b="1" dirty="0">
                <a:latin typeface="Arial" panose="020B0604020202020204" pitchFamily="34" charset="0"/>
                <a:cs typeface="Arial" panose="020B0604020202020204" pitchFamily="34" charset="0"/>
              </a:rPr>
              <a:t>OpenCV</a:t>
            </a:r>
            <a:r>
              <a:rPr lang="en-US" sz="2000" dirty="0">
                <a:latin typeface="Arial" panose="020B0604020202020204" pitchFamily="34" charset="0"/>
                <a:cs typeface="Arial" panose="020B0604020202020204" pitchFamily="34" charset="0"/>
              </a:rPr>
              <a:t> for manipulating and processing image files.</a:t>
            </a:r>
          </a:p>
          <a:p>
            <a:pPr>
              <a:buFont typeface="Arial" panose="020B0604020202020204" pitchFamily="34" charset="0"/>
              <a:buChar char="•"/>
            </a:pPr>
            <a:r>
              <a:rPr lang="en-US" b="1" dirty="0"/>
              <a:t> </a:t>
            </a:r>
            <a:r>
              <a:rPr lang="en-US" sz="2000" b="1" dirty="0">
                <a:latin typeface="Arial" panose="020B0604020202020204" pitchFamily="34" charset="0"/>
                <a:cs typeface="Arial" panose="020B0604020202020204" pitchFamily="34" charset="0"/>
              </a:rPr>
              <a:t>NumPy</a:t>
            </a:r>
            <a:r>
              <a:rPr lang="en-US" sz="2000" dirty="0">
                <a:latin typeface="Arial" panose="020B0604020202020204" pitchFamily="34" charset="0"/>
                <a:cs typeface="Arial" panose="020B0604020202020204" pitchFamily="34" charset="0"/>
              </a:rPr>
              <a:t> for handling pixel data and mathematical operations.</a:t>
            </a:r>
          </a:p>
          <a:p>
            <a:r>
              <a:rPr lang="en-US" sz="2000" b="1" dirty="0">
                <a:latin typeface="Arial" panose="020B0604020202020204" pitchFamily="34" charset="0"/>
                <a:cs typeface="Arial" panose="020B0604020202020204" pitchFamily="34" charset="0"/>
              </a:rPr>
              <a:t>Graphical User Interface (GUI)</a:t>
            </a:r>
            <a:r>
              <a:rPr lang="en-US" sz="2000" dirty="0">
                <a:latin typeface="Arial" panose="020B0604020202020204" pitchFamily="34" charset="0"/>
                <a:cs typeface="Arial" panose="020B0604020202020204" pitchFamily="34" charset="0"/>
              </a:rPr>
              <a:t>:</a:t>
            </a:r>
          </a:p>
          <a:p>
            <a:pPr>
              <a:buFont typeface="Arial" panose="020B0604020202020204" pitchFamily="34" charset="0"/>
              <a:buChar char="•"/>
            </a:pPr>
            <a:r>
              <a:rPr lang="en-US" sz="2000" b="1" dirty="0" err="1">
                <a:latin typeface="Arial" panose="020B0604020202020204" pitchFamily="34" charset="0"/>
                <a:cs typeface="Arial" panose="020B0604020202020204" pitchFamily="34" charset="0"/>
              </a:rPr>
              <a:t>Tkinter</a:t>
            </a:r>
            <a:r>
              <a:rPr lang="en-US" sz="2000" dirty="0">
                <a:latin typeface="Arial" panose="020B0604020202020204" pitchFamily="34" charset="0"/>
                <a:cs typeface="Arial" panose="020B0604020202020204" pitchFamily="34" charset="0"/>
              </a:rPr>
              <a:t> or </a:t>
            </a:r>
            <a:r>
              <a:rPr lang="en-US" sz="2000" b="1" dirty="0" err="1">
                <a:latin typeface="Arial" panose="020B0604020202020204" pitchFamily="34" charset="0"/>
                <a:cs typeface="Arial" panose="020B0604020202020204" pitchFamily="34" charset="0"/>
              </a:rPr>
              <a:t>PyQt</a:t>
            </a:r>
            <a:r>
              <a:rPr lang="en-US" sz="2000" dirty="0">
                <a:latin typeface="Arial" panose="020B0604020202020204" pitchFamily="34" charset="0"/>
                <a:cs typeface="Arial" panose="020B0604020202020204" pitchFamily="34" charset="0"/>
              </a:rPr>
              <a:t> to build an intuitive, user-friendly interface for encryption and decryption processes.</a:t>
            </a:r>
          </a:p>
          <a:p>
            <a:r>
              <a:rPr lang="en-US" sz="2000" b="1" dirty="0">
                <a:latin typeface="Arial" panose="020B0604020202020204" pitchFamily="34" charset="0"/>
                <a:cs typeface="Arial" panose="020B0604020202020204" pitchFamily="34" charset="0"/>
              </a:rPr>
              <a:t>File Handling</a:t>
            </a:r>
            <a:r>
              <a:rPr lang="en-US" sz="2000" dirty="0">
                <a:latin typeface="Arial" panose="020B0604020202020204" pitchFamily="34" charset="0"/>
                <a:cs typeface="Arial" panose="020B0604020202020204" pitchFamily="34" charset="0"/>
              </a:rPr>
              <a:t>:</a:t>
            </a:r>
          </a:p>
          <a:p>
            <a:pPr>
              <a:buFont typeface="Arial" panose="020B0604020202020204" pitchFamily="34" charset="0"/>
              <a:buChar char="•"/>
            </a:pPr>
            <a:r>
              <a:rPr lang="en-US" sz="2000" dirty="0">
                <a:latin typeface="Arial" panose="020B0604020202020204" pitchFamily="34" charset="0"/>
                <a:cs typeface="Arial" panose="020B0604020202020204" pitchFamily="34" charset="0"/>
              </a:rPr>
              <a:t>Support for standard image formats such as </a:t>
            </a:r>
            <a:r>
              <a:rPr lang="en-US" sz="2000" b="1" dirty="0">
                <a:latin typeface="Arial" panose="020B0604020202020204" pitchFamily="34" charset="0"/>
                <a:cs typeface="Arial" panose="020B0604020202020204" pitchFamily="34" charset="0"/>
              </a:rPr>
              <a:t>PNG</a:t>
            </a:r>
            <a:r>
              <a:rPr lang="en-US" sz="2000" dirty="0">
                <a:latin typeface="Arial" panose="020B0604020202020204" pitchFamily="34" charset="0"/>
                <a:cs typeface="Arial" panose="020B0604020202020204" pitchFamily="34" charset="0"/>
              </a:rPr>
              <a:t>, </a:t>
            </a:r>
            <a:r>
              <a:rPr lang="en-US" sz="2000" b="1" dirty="0">
                <a:latin typeface="Arial" panose="020B0604020202020204" pitchFamily="34" charset="0"/>
                <a:cs typeface="Arial" panose="020B0604020202020204" pitchFamily="34" charset="0"/>
              </a:rPr>
              <a:t>JPEG</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BMP</a:t>
            </a:r>
            <a:r>
              <a:rPr lang="en-US" sz="2000" dirty="0">
                <a:latin typeface="Arial" panose="020B0604020202020204" pitchFamily="34" charset="0"/>
                <a:cs typeface="Arial" panose="020B0604020202020204" pitchFamily="34" charset="0"/>
              </a:rPr>
              <a:t> for compatibility with various types of images.</a:t>
            </a:r>
          </a:p>
          <a:p>
            <a:r>
              <a:rPr lang="en-US" sz="2000" b="1" dirty="0">
                <a:latin typeface="Arial" panose="020B0604020202020204" pitchFamily="34" charset="0"/>
                <a:cs typeface="Arial" panose="020B0604020202020204" pitchFamily="34" charset="0"/>
              </a:rPr>
              <a:t>Data Security</a:t>
            </a:r>
            <a:r>
              <a:rPr lang="en-US" sz="2000" dirty="0">
                <a:latin typeface="Arial" panose="020B0604020202020204" pitchFamily="34" charset="0"/>
                <a:cs typeface="Arial" panose="020B0604020202020204" pitchFamily="34" charset="0"/>
              </a:rPr>
              <a:t>:</a:t>
            </a:r>
          </a:p>
          <a:p>
            <a:pPr>
              <a:buFont typeface="Arial" panose="020B0604020202020204" pitchFamily="34" charset="0"/>
              <a:buChar char="•"/>
            </a:pPr>
            <a:r>
              <a:rPr lang="en-US" sz="2000" dirty="0">
                <a:latin typeface="Arial" panose="020B0604020202020204" pitchFamily="34" charset="0"/>
                <a:cs typeface="Arial" panose="020B0604020202020204" pitchFamily="34" charset="0"/>
              </a:rPr>
              <a:t>Protection mechanisms against steganalysis attacks and unauthorized extraction, ensuring that hidden data is not easily detected or retrieved by malicious parties</a:t>
            </a:r>
          </a:p>
          <a:p>
            <a:pPr>
              <a:buFont typeface="Arial" panose="020B0604020202020204" pitchFamily="34" charset="0"/>
              <a:buChar char="•"/>
            </a:pPr>
            <a:endParaRPr lang="en-US" sz="2000" dirty="0"/>
          </a:p>
          <a:p>
            <a:pPr>
              <a:buFont typeface="Arial" panose="020B0604020202020204" pitchFamily="34" charset="0"/>
              <a:buChar char="•"/>
            </a:pPr>
            <a:endParaRPr lang="en-US" sz="2000" dirty="0"/>
          </a:p>
          <a:p>
            <a:pPr>
              <a:buFont typeface="Arial" panose="020B0604020202020204" pitchFamily="34" charset="0"/>
              <a:buChar char="•"/>
            </a:pP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p:txBody>
          <a:bodyPr/>
          <a:lstStyle/>
          <a:p>
            <a:pPr marL="0" indent="0">
              <a:buNone/>
            </a:pPr>
            <a:r>
              <a:rPr lang="en-US" sz="2000" b="1" dirty="0">
                <a:latin typeface="Arial" panose="020B0604020202020204" pitchFamily="34" charset="0"/>
                <a:cs typeface="Arial" panose="020B0604020202020204" pitchFamily="34" charset="0"/>
              </a:rPr>
              <a:t>This project is a game-changer by seamlessly combining steganography and encryption to provide an almost undetectable method of hiding confidential messages within images, ensuring absolute privacy. The intuitive, non-technical interface makes secure communication accessible to everyone, not just experts. It features a unique lossless data hiding technique that manipulates pixel values without sacrificing image quality—making the embedded message invisible to the naked eye. Additionally, the solution supports various image formats, with PNG ensuring top-tier results, offering unparalleled flexibility. The seamless blend of security, user-friendliness, and robust image integrity makes this project truly stand out.</a:t>
            </a:r>
            <a:endParaRPr lang="en-IN" sz="1800" b="1" dirty="0">
              <a:solidFill>
                <a:srgbClr val="0F0F0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4" name="Rectangle 1">
            <a:extLst>
              <a:ext uri="{FF2B5EF4-FFF2-40B4-BE49-F238E27FC236}">
                <a16:creationId xmlns:a16="http://schemas.microsoft.com/office/drawing/2014/main" id="{AACA2F05-8B96-06B1-E72A-B85912D466AF}"/>
              </a:ext>
            </a:extLst>
          </p:cNvPr>
          <p:cNvSpPr>
            <a:spLocks noGrp="1" noChangeArrowheads="1"/>
          </p:cNvSpPr>
          <p:nvPr>
            <p:ph idx="1"/>
          </p:nvPr>
        </p:nvSpPr>
        <p:spPr bwMode="auto">
          <a:xfrm>
            <a:off x="675409" y="1357439"/>
            <a:ext cx="11139055"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Corporate Security Teams</a:t>
            </a:r>
            <a:r>
              <a:rPr kumimoji="0" lang="en-US" altLang="en-US" sz="1800" b="0" i="0" u="none" strike="noStrike" cap="none" normalizeH="0" baseline="0" dirty="0">
                <a:ln>
                  <a:noFill/>
                </a:ln>
                <a:solidFill>
                  <a:schemeClr val="tx1"/>
                </a:solidFill>
                <a:effectLst/>
                <a:latin typeface="Arial" panose="020B0604020202020204" pitchFamily="34" charset="0"/>
              </a:rPr>
              <a:t>: Organizations seeking to securely transmit sensitive information, such as confidential documents, over unsecured communication channels while preventing unauthorized access.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Government Agencies</a:t>
            </a:r>
            <a:r>
              <a:rPr kumimoji="0" lang="en-US" altLang="en-US" sz="1800" b="0" i="0" u="none" strike="noStrike" cap="none" normalizeH="0" baseline="0" dirty="0">
                <a:ln>
                  <a:noFill/>
                </a:ln>
                <a:solidFill>
                  <a:schemeClr val="tx1"/>
                </a:solidFill>
                <a:effectLst/>
                <a:latin typeface="Arial" panose="020B0604020202020204" pitchFamily="34" charset="0"/>
              </a:rPr>
              <a:t>: Security-conscious departments that require secure communication of classified data without the risk of detection, such as intelligence agencies.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Journalists and Activists</a:t>
            </a:r>
            <a:r>
              <a:rPr kumimoji="0" lang="en-US" altLang="en-US" sz="1800" b="0" i="0" u="none" strike="noStrike" cap="none" normalizeH="0" baseline="0" dirty="0">
                <a:ln>
                  <a:noFill/>
                </a:ln>
                <a:solidFill>
                  <a:schemeClr val="tx1"/>
                </a:solidFill>
                <a:effectLst/>
                <a:latin typeface="Arial" panose="020B0604020202020204" pitchFamily="34" charset="0"/>
              </a:rPr>
              <a:t>: Individuals working in high-risk environments who need to protect sensitive information, communications, or whistleblower data, ensuring it remains hidden and safe from government or corporate surveillance.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Private Individuals</a:t>
            </a:r>
            <a:r>
              <a:rPr kumimoji="0" lang="en-US" altLang="en-US" sz="1800" b="0" i="0" u="none" strike="noStrike" cap="none" normalizeH="0" baseline="0" dirty="0">
                <a:ln>
                  <a:noFill/>
                </a:ln>
                <a:solidFill>
                  <a:schemeClr val="tx1"/>
                </a:solidFill>
                <a:effectLst/>
                <a:latin typeface="Arial" panose="020B0604020202020204" pitchFamily="34" charset="0"/>
              </a:rPr>
              <a:t>: Users interested in protecting personal data, such as passwords or confidential communications, who may wish to use everyday images for hidden data transmission without alerting potential eavesdroppers.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Developers and Security Professionals</a:t>
            </a:r>
            <a:r>
              <a:rPr kumimoji="0" lang="en-US" altLang="en-US" sz="1800" b="0" i="0" u="none" strike="noStrike" cap="none" normalizeH="0" baseline="0" dirty="0">
                <a:ln>
                  <a:noFill/>
                </a:ln>
                <a:solidFill>
                  <a:schemeClr val="tx1"/>
                </a:solidFill>
                <a:effectLst/>
                <a:latin typeface="Arial" panose="020B0604020202020204" pitchFamily="34" charset="0"/>
              </a:rPr>
              <a:t>: Technical users who wish to integrate steganography solutions into their applications or systems, ensuring that confidential information can be safely embedded into images for secure data exchange.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Cryptography Enthusiasts and Researchers</a:t>
            </a:r>
            <a:r>
              <a:rPr kumimoji="0" lang="en-US" altLang="en-US" sz="1800" b="0" i="0" u="none" strike="noStrike" cap="none" normalizeH="0" baseline="0" dirty="0">
                <a:ln>
                  <a:noFill/>
                </a:ln>
                <a:solidFill>
                  <a:schemeClr val="tx1"/>
                </a:solidFill>
                <a:effectLst/>
                <a:latin typeface="Arial" panose="020B0604020202020204" pitchFamily="34" charset="0"/>
              </a:rPr>
              <a:t>: Individuals exploring advanced encryption, steganography techniques, or researching vulnerabilities and innovations in data security.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Educational Institutions</a:t>
            </a:r>
            <a:r>
              <a:rPr kumimoji="0" lang="en-US" altLang="en-US" sz="1800" b="0" i="0" u="none" strike="noStrike" cap="none" normalizeH="0" baseline="0" dirty="0">
                <a:ln>
                  <a:noFill/>
                </a:ln>
                <a:solidFill>
                  <a:schemeClr val="tx1"/>
                </a:solidFill>
                <a:effectLst/>
                <a:latin typeface="Arial" panose="020B0604020202020204" pitchFamily="34" charset="0"/>
              </a:rPr>
              <a:t>: Schools or universities that want to teach or demonstrate secure communication practices through the use of steganography in their cybersecurity curriculum</a:t>
            </a:r>
            <a:r>
              <a:rPr kumimoji="0" lang="en-US" altLang="en-US" sz="20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27" name="Picture 26">
            <a:extLst>
              <a:ext uri="{FF2B5EF4-FFF2-40B4-BE49-F238E27FC236}">
                <a16:creationId xmlns:a16="http://schemas.microsoft.com/office/drawing/2014/main" id="{C3DE433E-EFFA-05E3-4907-7988FB57C4A4}"/>
              </a:ext>
            </a:extLst>
          </p:cNvPr>
          <p:cNvPicPr>
            <a:picLocks noChangeAspect="1"/>
          </p:cNvPicPr>
          <p:nvPr/>
        </p:nvPicPr>
        <p:blipFill>
          <a:blip r:embed="rId2"/>
          <a:stretch>
            <a:fillRect/>
          </a:stretch>
        </p:blipFill>
        <p:spPr>
          <a:xfrm>
            <a:off x="4157392" y="1604708"/>
            <a:ext cx="3231495" cy="3648584"/>
          </a:xfrm>
          <a:prstGeom prst="rect">
            <a:avLst/>
          </a:prstGeom>
        </p:spPr>
      </p:pic>
      <p:pic>
        <p:nvPicPr>
          <p:cNvPr id="31" name="Picture 30">
            <a:extLst>
              <a:ext uri="{FF2B5EF4-FFF2-40B4-BE49-F238E27FC236}">
                <a16:creationId xmlns:a16="http://schemas.microsoft.com/office/drawing/2014/main" id="{6893F0CC-EFE7-6A05-AEE2-489ADA50023C}"/>
              </a:ext>
            </a:extLst>
          </p:cNvPr>
          <p:cNvPicPr>
            <a:picLocks noChangeAspect="1"/>
          </p:cNvPicPr>
          <p:nvPr/>
        </p:nvPicPr>
        <p:blipFill>
          <a:blip r:embed="rId3"/>
          <a:stretch>
            <a:fillRect/>
          </a:stretch>
        </p:blipFill>
        <p:spPr>
          <a:xfrm>
            <a:off x="5813516" y="5453236"/>
            <a:ext cx="3914961" cy="1404764"/>
          </a:xfrm>
          <a:prstGeom prst="rect">
            <a:avLst/>
          </a:prstGeom>
        </p:spPr>
      </p:pic>
      <p:pic>
        <p:nvPicPr>
          <p:cNvPr id="33" name="Picture 32">
            <a:extLst>
              <a:ext uri="{FF2B5EF4-FFF2-40B4-BE49-F238E27FC236}">
                <a16:creationId xmlns:a16="http://schemas.microsoft.com/office/drawing/2014/main" id="{A4A5717A-749A-9852-2191-5E4F692E1745}"/>
              </a:ext>
            </a:extLst>
          </p:cNvPr>
          <p:cNvPicPr>
            <a:picLocks noChangeAspect="1"/>
          </p:cNvPicPr>
          <p:nvPr/>
        </p:nvPicPr>
        <p:blipFill>
          <a:blip r:embed="rId4"/>
          <a:stretch>
            <a:fillRect/>
          </a:stretch>
        </p:blipFill>
        <p:spPr>
          <a:xfrm>
            <a:off x="242431" y="5453236"/>
            <a:ext cx="3914961" cy="1404764"/>
          </a:xfrm>
          <a:prstGeom prst="rect">
            <a:avLst/>
          </a:prstGeom>
        </p:spPr>
      </p:pic>
      <p:sp>
        <p:nvSpPr>
          <p:cNvPr id="35" name="TextBox 34">
            <a:extLst>
              <a:ext uri="{FF2B5EF4-FFF2-40B4-BE49-F238E27FC236}">
                <a16:creationId xmlns:a16="http://schemas.microsoft.com/office/drawing/2014/main" id="{565830B0-9BBF-D1B5-059B-AD026534BD14}"/>
              </a:ext>
            </a:extLst>
          </p:cNvPr>
          <p:cNvSpPr txBox="1"/>
          <p:nvPr/>
        </p:nvSpPr>
        <p:spPr>
          <a:xfrm>
            <a:off x="365711" y="1019815"/>
            <a:ext cx="8899056" cy="646331"/>
          </a:xfrm>
          <a:prstGeom prst="rect">
            <a:avLst/>
          </a:prstGeom>
          <a:noFill/>
        </p:spPr>
        <p:txBody>
          <a:bodyPr wrap="square">
            <a:spAutoFit/>
          </a:bodyPr>
          <a:lstStyle/>
          <a:p>
            <a:r>
              <a:rPr lang="en-US" sz="1800" b="1" dirty="0">
                <a:latin typeface="Arial" panose="020B0604020202020204" pitchFamily="34" charset="0"/>
                <a:cs typeface="Arial" panose="020B0604020202020204" pitchFamily="34" charset="0"/>
              </a:rPr>
              <a:t>Encryption Code:                                 GUI:                                      </a:t>
            </a:r>
            <a:endParaRPr lang="en-IN" sz="1800" b="1" dirty="0">
              <a:latin typeface="Arial" panose="020B0604020202020204" pitchFamily="34" charset="0"/>
              <a:cs typeface="Arial" panose="020B0604020202020204" pitchFamily="34" charset="0"/>
            </a:endParaRPr>
          </a:p>
          <a:p>
            <a:endParaRPr lang="en-IN" sz="1800" b="1" dirty="0">
              <a:latin typeface="Arial" panose="020B0604020202020204" pitchFamily="34" charset="0"/>
              <a:cs typeface="Arial" panose="020B0604020202020204" pitchFamily="34" charset="0"/>
            </a:endParaRPr>
          </a:p>
        </p:txBody>
      </p:sp>
      <p:pic>
        <p:nvPicPr>
          <p:cNvPr id="39" name="Content Placeholder 38">
            <a:extLst>
              <a:ext uri="{FF2B5EF4-FFF2-40B4-BE49-F238E27FC236}">
                <a16:creationId xmlns:a16="http://schemas.microsoft.com/office/drawing/2014/main" id="{9F9ADB8E-6826-CEDA-3093-AC762ED56984}"/>
              </a:ext>
            </a:extLst>
          </p:cNvPr>
          <p:cNvPicPr>
            <a:picLocks noGrp="1" noChangeAspect="1"/>
          </p:cNvPicPr>
          <p:nvPr>
            <p:ph idx="1"/>
          </p:nvPr>
        </p:nvPicPr>
        <p:blipFill>
          <a:blip r:embed="rId5"/>
          <a:stretch>
            <a:fillRect/>
          </a:stretch>
        </p:blipFill>
        <p:spPr>
          <a:xfrm>
            <a:off x="0" y="1432396"/>
            <a:ext cx="4157392" cy="3823820"/>
          </a:xfrm>
        </p:spPr>
      </p:pic>
      <p:pic>
        <p:nvPicPr>
          <p:cNvPr id="41" name="Picture 40">
            <a:extLst>
              <a:ext uri="{FF2B5EF4-FFF2-40B4-BE49-F238E27FC236}">
                <a16:creationId xmlns:a16="http://schemas.microsoft.com/office/drawing/2014/main" id="{5B622FAC-72D4-7E05-BA6F-BE9BBC50A69A}"/>
              </a:ext>
            </a:extLst>
          </p:cNvPr>
          <p:cNvPicPr>
            <a:picLocks noChangeAspect="1"/>
          </p:cNvPicPr>
          <p:nvPr/>
        </p:nvPicPr>
        <p:blipFill>
          <a:blip r:embed="rId6"/>
          <a:stretch>
            <a:fillRect/>
          </a:stretch>
        </p:blipFill>
        <p:spPr>
          <a:xfrm>
            <a:off x="7264957" y="1404764"/>
            <a:ext cx="4927041" cy="3848528"/>
          </a:xfrm>
          <a:prstGeom prst="rect">
            <a:avLst/>
          </a:prstGeom>
        </p:spPr>
      </p:pic>
      <p:sp>
        <p:nvSpPr>
          <p:cNvPr id="42" name="TextBox 16">
            <a:extLst>
              <a:ext uri="{FF2B5EF4-FFF2-40B4-BE49-F238E27FC236}">
                <a16:creationId xmlns:a16="http://schemas.microsoft.com/office/drawing/2014/main" id="{F7B34FB3-BC3B-48AF-EF6C-B6C2F00306D9}"/>
              </a:ext>
            </a:extLst>
          </p:cNvPr>
          <p:cNvSpPr txBox="1"/>
          <p:nvPr/>
        </p:nvSpPr>
        <p:spPr>
          <a:xfrm>
            <a:off x="7264957" y="934497"/>
            <a:ext cx="3617407"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latin typeface="Arial" panose="020B0604020202020204" pitchFamily="34" charset="0"/>
                <a:cs typeface="Arial" panose="020B0604020202020204" pitchFamily="34" charset="0"/>
              </a:rPr>
              <a:t>Decryption Code:</a:t>
            </a:r>
            <a:endParaRPr lang="en-IN" sz="1600" b="1" dirty="0">
              <a:latin typeface="Arial" panose="020B0604020202020204" pitchFamily="34" charset="0"/>
              <a:cs typeface="Arial" panose="020B0604020202020204" pitchFamily="34" charset="0"/>
            </a:endParaRPr>
          </a:p>
        </p:txBody>
      </p:sp>
      <p:sp>
        <p:nvSpPr>
          <p:cNvPr id="44" name="TextBox 43">
            <a:extLst>
              <a:ext uri="{FF2B5EF4-FFF2-40B4-BE49-F238E27FC236}">
                <a16:creationId xmlns:a16="http://schemas.microsoft.com/office/drawing/2014/main" id="{CC845BA9-4323-EA54-6D28-58B164281651}"/>
              </a:ext>
            </a:extLst>
          </p:cNvPr>
          <p:cNvSpPr txBox="1"/>
          <p:nvPr/>
        </p:nvSpPr>
        <p:spPr>
          <a:xfrm>
            <a:off x="242431" y="5134707"/>
            <a:ext cx="2973041" cy="369332"/>
          </a:xfrm>
          <a:prstGeom prst="rect">
            <a:avLst/>
          </a:prstGeom>
          <a:noFill/>
        </p:spPr>
        <p:txBody>
          <a:bodyPr wrap="square">
            <a:spAutoFit/>
          </a:bodyPr>
          <a:lstStyle/>
          <a:p>
            <a:r>
              <a:rPr lang="en-US" sz="1800" b="1" dirty="0">
                <a:latin typeface="Arial" panose="020B0604020202020204" pitchFamily="34" charset="0"/>
                <a:cs typeface="Arial" panose="020B0604020202020204" pitchFamily="34" charset="0"/>
              </a:rPr>
              <a:t>Input Image File:</a:t>
            </a:r>
            <a:endParaRPr lang="en-IN" dirty="0"/>
          </a:p>
        </p:txBody>
      </p:sp>
      <p:sp>
        <p:nvSpPr>
          <p:cNvPr id="46" name="TextBox 45">
            <a:extLst>
              <a:ext uri="{FF2B5EF4-FFF2-40B4-BE49-F238E27FC236}">
                <a16:creationId xmlns:a16="http://schemas.microsoft.com/office/drawing/2014/main" id="{E4C812E2-6E32-159A-DE08-E87A38F44C4B}"/>
              </a:ext>
            </a:extLst>
          </p:cNvPr>
          <p:cNvSpPr txBox="1"/>
          <p:nvPr/>
        </p:nvSpPr>
        <p:spPr>
          <a:xfrm flipH="1">
            <a:off x="6095999" y="5107110"/>
            <a:ext cx="2625969" cy="369332"/>
          </a:xfrm>
          <a:prstGeom prst="rect">
            <a:avLst/>
          </a:prstGeom>
          <a:noFill/>
        </p:spPr>
        <p:txBody>
          <a:bodyPr wrap="square">
            <a:spAutoFit/>
          </a:bodyPr>
          <a:lstStyle/>
          <a:p>
            <a:r>
              <a:rPr lang="en-US" sz="1800" b="1" dirty="0">
                <a:latin typeface="Arial" panose="020B0604020202020204" pitchFamily="34" charset="0"/>
                <a:cs typeface="Arial" panose="020B0604020202020204" pitchFamily="34" charset="0"/>
              </a:rPr>
              <a:t>Output Image</a:t>
            </a:r>
            <a:r>
              <a:rPr lang="en-US" b="1" dirty="0">
                <a:latin typeface="Arial" panose="020B0604020202020204" pitchFamily="34" charset="0"/>
                <a:cs typeface="Arial" panose="020B0604020202020204" pitchFamily="34" charset="0"/>
              </a:rPr>
              <a:t> File:</a:t>
            </a:r>
            <a:endParaRPr lang="en-IN"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p:txBody>
          <a:bodyPr>
            <a:normAutofit/>
          </a:bodyPr>
          <a:lstStyle/>
          <a:p>
            <a:r>
              <a:rPr lang="en-US" sz="2000" b="1" dirty="0">
                <a:latin typeface="Arial" panose="020B0604020202020204" pitchFamily="34" charset="0"/>
                <a:cs typeface="Arial" panose="020B0604020202020204" pitchFamily="34" charset="0"/>
              </a:rPr>
              <a:t>In conclusion, the Secure Data Hiding in Images Using Steganography project successfully addresses the limitations of traditional encryption methods by providing a discreet and highly secure way to hide confidential messages within images. By leveraging steganography, this system ensures that the embedded data remains invisible and undetectable, preserving the integrity and quality of the cover image. The user-friendly interface makes encryption and decryption processes accessible to individuals with little to no technical knowledge, broadening its usability. This solution ensures robust data security, protecting sensitive information from unauthorized access, while offering a practical, efficient, and accessible approach to secure communication.</a:t>
            </a:r>
            <a:endParaRPr lang="en-IN"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33882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normAutofit/>
          </a:bodyPr>
          <a:lstStyle/>
          <a:p>
            <a:r>
              <a:rPr lang="en-IN" sz="2000" dirty="0">
                <a:latin typeface="Arial" panose="020B0604020202020204" pitchFamily="34" charset="0"/>
                <a:cs typeface="Arial" panose="020B0604020202020204" pitchFamily="34" charset="0"/>
                <a:hlinkClick r:id="rId2"/>
              </a:rPr>
              <a:t>https://github.com/The-Akash007/Stenography-Cybersecurity.git</a:t>
            </a: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3066476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customXml/itemProps3.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Future forward</Template>
  <TotalTime>90</TotalTime>
  <Words>932</Words>
  <Application>Microsoft Office PowerPoint</Application>
  <PresentationFormat>Widescreen</PresentationFormat>
  <Paragraphs>63</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Franklin Gothic Book</vt:lpstr>
      <vt:lpstr>Franklin Gothic Demi</vt:lpstr>
      <vt:lpstr>Wingdings 2</vt:lpstr>
      <vt:lpstr>DividendVTI</vt:lpstr>
      <vt:lpstr>Secure Data Hiding In Images Using Steganography</vt:lpstr>
      <vt:lpstr>OUTLINE</vt:lpstr>
      <vt:lpstr>Problem Statement</vt:lpstr>
      <vt:lpstr>Technology  used</vt:lpstr>
      <vt:lpstr>Wow factors</vt:lpstr>
      <vt:lpstr>End users</vt:lpstr>
      <vt:lpstr>Results</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Akash Bambal</cp:lastModifiedBy>
  <cp:revision>29</cp:revision>
  <dcterms:created xsi:type="dcterms:W3CDTF">2021-05-26T16:50:10Z</dcterms:created>
  <dcterms:modified xsi:type="dcterms:W3CDTF">2025-02-22T10:53:05Z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